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49" r:id="rId4"/>
    <p:sldId id="350" r:id="rId5"/>
    <p:sldId id="351" r:id="rId6"/>
    <p:sldId id="352" r:id="rId7"/>
    <p:sldId id="353" r:id="rId8"/>
    <p:sldId id="354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mapping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The cloud service model you choose </a:t>
            </a:r>
            <a:r>
              <a:rPr lang="en-US" sz="3600" dirty="0">
                <a:solidFill>
                  <a:srgbClr val="FF0000"/>
                </a:solidFill>
              </a:rPr>
              <a:t>determines where in the proposed deployment</a:t>
            </a:r>
            <a:r>
              <a:rPr lang="en-US" sz="3600" dirty="0"/>
              <a:t> the variety </a:t>
            </a:r>
            <a:r>
              <a:rPr lang="en-US" sz="3600" dirty="0" smtClean="0"/>
              <a:t>of </a:t>
            </a:r>
            <a:r>
              <a:rPr lang="en-US" sz="3600" dirty="0" smtClean="0">
                <a:solidFill>
                  <a:srgbClr val="FF0000"/>
                </a:solidFill>
              </a:rPr>
              <a:t>security </a:t>
            </a:r>
            <a:r>
              <a:rPr lang="en-US" sz="3600" dirty="0">
                <a:solidFill>
                  <a:srgbClr val="FF0000"/>
                </a:solidFill>
              </a:rPr>
              <a:t>features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compliance auditing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other requirements</a:t>
            </a:r>
            <a:r>
              <a:rPr lang="en-US" sz="3600" dirty="0"/>
              <a:t> must be placed.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To determine </a:t>
            </a: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particular </a:t>
            </a:r>
            <a:r>
              <a:rPr lang="en-US" sz="3600" dirty="0">
                <a:solidFill>
                  <a:srgbClr val="FF0000"/>
                </a:solidFill>
              </a:rPr>
              <a:t>security </a:t>
            </a:r>
            <a:r>
              <a:rPr lang="en-US" sz="3600" dirty="0"/>
              <a:t>mechanisms you need, you must </a:t>
            </a:r>
            <a:r>
              <a:rPr lang="en-US" sz="3600" dirty="0">
                <a:solidFill>
                  <a:srgbClr val="FF0000"/>
                </a:solidFill>
              </a:rPr>
              <a:t>perform a mapping</a:t>
            </a:r>
            <a:r>
              <a:rPr lang="en-US" sz="3600" dirty="0"/>
              <a:t> of the particular cloud </a:t>
            </a:r>
            <a:r>
              <a:rPr lang="en-US" sz="3600" dirty="0" smtClean="0"/>
              <a:t>service model </a:t>
            </a:r>
            <a:r>
              <a:rPr lang="en-US" sz="3600" dirty="0"/>
              <a:t>to the </a:t>
            </a:r>
            <a:r>
              <a:rPr lang="en-US" sz="3600" dirty="0">
                <a:solidFill>
                  <a:srgbClr val="FF0000"/>
                </a:solidFill>
              </a:rPr>
              <a:t>particular application </a:t>
            </a:r>
            <a:r>
              <a:rPr lang="en-US" sz="3600" dirty="0"/>
              <a:t>you are </a:t>
            </a:r>
            <a:r>
              <a:rPr lang="en-US" sz="3600" dirty="0">
                <a:solidFill>
                  <a:srgbClr val="FF0000"/>
                </a:solidFill>
              </a:rPr>
              <a:t>deploying</a:t>
            </a:r>
          </a:p>
        </p:txBody>
      </p:sp>
    </p:spTree>
    <p:extLst>
      <p:ext uri="{BB962C8B-B14F-4D97-AF65-F5344CB8AC3E}">
        <p14:creationId xmlns:p14="http://schemas.microsoft.com/office/powerpoint/2010/main" val="31881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These </a:t>
            </a:r>
            <a:r>
              <a:rPr lang="en-US" sz="3600" dirty="0">
                <a:solidFill>
                  <a:srgbClr val="FF0000"/>
                </a:solidFill>
              </a:rPr>
              <a:t>mechanisms</a:t>
            </a:r>
            <a:r>
              <a:rPr lang="en-US" sz="3600" dirty="0"/>
              <a:t> must be </a:t>
            </a:r>
            <a:r>
              <a:rPr lang="en-US" sz="3600" dirty="0" smtClean="0"/>
              <a:t>supported by </a:t>
            </a:r>
            <a:r>
              <a:rPr lang="en-US" sz="3600" dirty="0"/>
              <a:t>the </a:t>
            </a:r>
            <a:r>
              <a:rPr lang="en-US" sz="3600" dirty="0">
                <a:solidFill>
                  <a:srgbClr val="FF0000"/>
                </a:solidFill>
              </a:rPr>
              <a:t>various controls </a:t>
            </a:r>
            <a:r>
              <a:rPr lang="en-US" sz="3600" dirty="0"/>
              <a:t>that are </a:t>
            </a:r>
            <a:r>
              <a:rPr lang="en-US" sz="3600" dirty="0">
                <a:solidFill>
                  <a:srgbClr val="FF0000"/>
                </a:solidFill>
              </a:rPr>
              <a:t>provided by your service provider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your organization</a:t>
            </a:r>
            <a:r>
              <a:rPr lang="en-US" sz="3600" dirty="0"/>
              <a:t>, or </a:t>
            </a:r>
            <a:r>
              <a:rPr lang="en-US" sz="3600" dirty="0">
                <a:solidFill>
                  <a:srgbClr val="FF0000"/>
                </a:solidFill>
              </a:rPr>
              <a:t>a </a:t>
            </a:r>
            <a:r>
              <a:rPr lang="en-US" sz="3600" dirty="0" smtClean="0">
                <a:solidFill>
                  <a:srgbClr val="FF0000"/>
                </a:solidFill>
              </a:rPr>
              <a:t>third party</a:t>
            </a:r>
            <a:r>
              <a:rPr lang="en-US" sz="36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2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It’s unlikely that you will be </a:t>
            </a:r>
            <a:r>
              <a:rPr lang="en-US" sz="3600" dirty="0">
                <a:solidFill>
                  <a:srgbClr val="FF0000"/>
                </a:solidFill>
              </a:rPr>
              <a:t>able to duplicate security routines that are possible </a:t>
            </a:r>
            <a:r>
              <a:rPr lang="en-US" sz="3600" dirty="0" smtClean="0">
                <a:solidFill>
                  <a:srgbClr val="FF0000"/>
                </a:solidFill>
              </a:rPr>
              <a:t>on-premises</a:t>
            </a:r>
            <a:r>
              <a:rPr lang="en-US" sz="3600" dirty="0" smtClean="0"/>
              <a:t>, but </a:t>
            </a:r>
            <a:r>
              <a:rPr lang="en-US" sz="3600" dirty="0"/>
              <a:t>this </a:t>
            </a:r>
            <a:r>
              <a:rPr lang="en-US" sz="3600" dirty="0">
                <a:solidFill>
                  <a:srgbClr val="FF0000"/>
                </a:solidFill>
              </a:rPr>
              <a:t>analysis allows</a:t>
            </a:r>
            <a:r>
              <a:rPr lang="en-US" sz="3600" dirty="0"/>
              <a:t> you to determine what coverage you need.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security control </a:t>
            </a:r>
            <a:r>
              <a:rPr lang="en-US" sz="3600" dirty="0"/>
              <a:t>model includes the security that you </a:t>
            </a:r>
            <a:r>
              <a:rPr lang="en-US" sz="3600" dirty="0">
                <a:solidFill>
                  <a:srgbClr val="FF0000"/>
                </a:solidFill>
              </a:rPr>
              <a:t>normally use for your applications</a:t>
            </a:r>
            <a:r>
              <a:rPr lang="en-US" sz="3600" dirty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data</a:t>
            </a:r>
            <a:r>
              <a:rPr lang="en-US" sz="3600" dirty="0" smtClean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management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network, and physical hardware</a:t>
            </a:r>
            <a:r>
              <a:rPr lang="en-US" sz="3600" dirty="0"/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1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A compliance standard can be any </a:t>
            </a:r>
            <a:r>
              <a:rPr lang="en-US" sz="3600" dirty="0">
                <a:solidFill>
                  <a:srgbClr val="FF0000"/>
                </a:solidFill>
              </a:rPr>
              <a:t>government </a:t>
            </a:r>
            <a:r>
              <a:rPr lang="en-US" sz="3600" dirty="0" smtClean="0">
                <a:solidFill>
                  <a:srgbClr val="FF0000"/>
                </a:solidFill>
              </a:rPr>
              <a:t>regulatory framework </a:t>
            </a:r>
            <a:r>
              <a:rPr lang="en-US" sz="3600" dirty="0"/>
              <a:t>such as </a:t>
            </a:r>
            <a:r>
              <a:rPr lang="en-US" sz="3600" dirty="0">
                <a:solidFill>
                  <a:srgbClr val="FF0000"/>
                </a:solidFill>
              </a:rPr>
              <a:t>Payment Card Industry Data Security Standards (PCI-DSS), </a:t>
            </a:r>
            <a:r>
              <a:rPr lang="en-US" sz="3600" dirty="0" smtClean="0">
                <a:solidFill>
                  <a:srgbClr val="FF0000"/>
                </a:solidFill>
              </a:rPr>
              <a:t>Health Insurance </a:t>
            </a:r>
            <a:r>
              <a:rPr lang="en-US" sz="3600" dirty="0">
                <a:solidFill>
                  <a:srgbClr val="FF0000"/>
                </a:solidFill>
              </a:rPr>
              <a:t>Portability and Accountability </a:t>
            </a:r>
            <a:r>
              <a:rPr lang="en-US" sz="3600" dirty="0"/>
              <a:t>Act (HIPPA), </a:t>
            </a:r>
            <a:r>
              <a:rPr lang="en-US" sz="3600" dirty="0">
                <a:solidFill>
                  <a:srgbClr val="FF0000"/>
                </a:solidFill>
              </a:rPr>
              <a:t>Gramm–Leach–Bliley</a:t>
            </a:r>
            <a:r>
              <a:rPr lang="en-US" sz="3600" dirty="0"/>
              <a:t> Act </a:t>
            </a:r>
            <a:r>
              <a:rPr lang="en-US" sz="3600" dirty="0">
                <a:solidFill>
                  <a:srgbClr val="FF0000"/>
                </a:solidFill>
              </a:rPr>
              <a:t>(GLBA), </a:t>
            </a:r>
            <a:r>
              <a:rPr lang="en-US" sz="3600" dirty="0"/>
              <a:t>or </a:t>
            </a: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Sarbanes–Oxley </a:t>
            </a:r>
            <a:r>
              <a:rPr lang="en-US" sz="3600" dirty="0">
                <a:solidFill>
                  <a:srgbClr val="FF0000"/>
                </a:solidFill>
              </a:rPr>
              <a:t>Act (SOX) </a:t>
            </a:r>
            <a:r>
              <a:rPr lang="en-US" sz="3600" dirty="0"/>
              <a:t>that requires you operate in a certain way and keep records.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2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Security mapping</a:t>
            </a:r>
          </a:p>
          <a:p>
            <a:pPr algn="just"/>
            <a:r>
              <a:rPr lang="en-US" sz="3600" dirty="0"/>
              <a:t>A compliance standard can be any </a:t>
            </a:r>
            <a:r>
              <a:rPr lang="en-US" sz="3600" dirty="0">
                <a:solidFill>
                  <a:srgbClr val="FF0000"/>
                </a:solidFill>
              </a:rPr>
              <a:t>government </a:t>
            </a:r>
            <a:r>
              <a:rPr lang="en-US" sz="3600" dirty="0" smtClean="0">
                <a:solidFill>
                  <a:srgbClr val="FF0000"/>
                </a:solidFill>
              </a:rPr>
              <a:t>regulatory framework </a:t>
            </a:r>
            <a:r>
              <a:rPr lang="en-US" sz="3600" dirty="0"/>
              <a:t>such as </a:t>
            </a:r>
            <a:r>
              <a:rPr lang="en-US" sz="3600" dirty="0">
                <a:solidFill>
                  <a:srgbClr val="FF0000"/>
                </a:solidFill>
              </a:rPr>
              <a:t>Payment Card Industry Data Security Standards (PCI-DSS), </a:t>
            </a:r>
            <a:r>
              <a:rPr lang="en-US" sz="3600" dirty="0" smtClean="0">
                <a:solidFill>
                  <a:srgbClr val="FF0000"/>
                </a:solidFill>
              </a:rPr>
              <a:t>Health Insurance </a:t>
            </a:r>
            <a:r>
              <a:rPr lang="en-US" sz="3600" dirty="0">
                <a:solidFill>
                  <a:srgbClr val="FF0000"/>
                </a:solidFill>
              </a:rPr>
              <a:t>Portability and Accountability </a:t>
            </a:r>
            <a:r>
              <a:rPr lang="en-US" sz="3600" dirty="0"/>
              <a:t>Act (HIPPA), </a:t>
            </a:r>
            <a:r>
              <a:rPr lang="en-US" sz="3600" dirty="0">
                <a:solidFill>
                  <a:srgbClr val="FF0000"/>
                </a:solidFill>
              </a:rPr>
              <a:t>Gramm–Leach–Bliley</a:t>
            </a:r>
            <a:r>
              <a:rPr lang="en-US" sz="3600" dirty="0"/>
              <a:t> Act </a:t>
            </a:r>
            <a:r>
              <a:rPr lang="en-US" sz="3600" dirty="0">
                <a:solidFill>
                  <a:srgbClr val="FF0000"/>
                </a:solidFill>
              </a:rPr>
              <a:t>(GLBA), </a:t>
            </a:r>
            <a:r>
              <a:rPr lang="en-US" sz="3600" dirty="0"/>
              <a:t>or </a:t>
            </a:r>
            <a:r>
              <a:rPr lang="en-US" sz="3600" dirty="0" smtClean="0"/>
              <a:t>the </a:t>
            </a:r>
            <a:r>
              <a:rPr lang="en-US" sz="3600" dirty="0" smtClean="0">
                <a:solidFill>
                  <a:srgbClr val="FF0000"/>
                </a:solidFill>
              </a:rPr>
              <a:t>Sarbanes–Oxley </a:t>
            </a:r>
            <a:r>
              <a:rPr lang="en-US" sz="3600" dirty="0">
                <a:solidFill>
                  <a:srgbClr val="FF0000"/>
                </a:solidFill>
              </a:rPr>
              <a:t>Act (SOX) </a:t>
            </a:r>
            <a:r>
              <a:rPr lang="en-US" sz="3600" dirty="0"/>
              <a:t>that requires you operate in a certain way and keep records.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09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280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112</cp:revision>
  <dcterms:created xsi:type="dcterms:W3CDTF">2006-08-16T00:00:00Z</dcterms:created>
  <dcterms:modified xsi:type="dcterms:W3CDTF">2022-11-02T04:53:00Z</dcterms:modified>
</cp:coreProperties>
</file>